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embeddedFontLst>
    <p:embeddedFont>
      <p:font typeface="Tomorrow Semi Bold"/>
      <p:regular r:id="rId19"/>
    </p:embeddedFont>
    <p:embeddedFont>
      <p:font typeface="Tomorrow Semi Bold"/>
      <p:regular r:id="rId20"/>
    </p:embeddedFont>
    <p:embeddedFont>
      <p:font typeface="Tomorrow Semi Bold"/>
      <p:regular r:id="rId21"/>
    </p:embeddedFont>
    <p:embeddedFont>
      <p:font typeface="Tomorrow Semi Bold"/>
      <p:regular r:id="rId22"/>
    </p:embeddedFont>
    <p:embeddedFont>
      <p:font typeface="Tomorrow"/>
      <p:regular r:id="rId23"/>
    </p:embeddedFont>
    <p:embeddedFont>
      <p:font typeface="Tomorrow"/>
      <p:regular r:id="rId24"/>
    </p:embeddedFont>
    <p:embeddedFont>
      <p:font typeface="Tomorrow"/>
      <p:regular r:id="rId25"/>
    </p:embeddedFont>
    <p:embeddedFont>
      <p:font typeface="Tomorrow"/>
      <p:regular r:id="rId2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Relationship Id="rId23" Type="http://schemas.openxmlformats.org/officeDocument/2006/relationships/font" Target="fonts/font5.fntdata"/><Relationship Id="rId24" Type="http://schemas.openxmlformats.org/officeDocument/2006/relationships/font" Target="fonts/font6.fntdata"/><Relationship Id="rId25" Type="http://schemas.openxmlformats.org/officeDocument/2006/relationships/font" Target="fonts/font7.fntdata"/><Relationship Id="rId2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slideLayout" Target="../slideLayouts/slideLayout12.xml"/><Relationship Id="rId7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slideLayout" Target="../slideLayouts/slideLayout10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263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Introduction to Artificial Intelligence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60351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Artificial Intelligence (AI) is a rapidly advancing field that aims to create intelligent systems capable of perceiving, learning, and problem-solving like humans. This presentation will provide an overview of the foundations, key concepts, and real-world applications of this transformative technology.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846921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854541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830014"/>
            <a:ext cx="252888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9C9C0"/>
                </a:solidFill>
                <a:latin typeface="Tomorrow Bold" pitchFamily="34" charset="0"/>
                <a:ea typeface="Tomorrow Bold" pitchFamily="34" charset="-122"/>
                <a:cs typeface="Tomorrow Bold" pitchFamily="34" charset="-120"/>
              </a:rPr>
              <a:t>by Zeeshan Zafar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125233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Rule-Based Systems and Machine Learning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30060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Rule-Based Systems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Traditional AI systems that use pre-programmed rules and logic to make decisions and solve problems.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Machine Learning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AI techniques that enable systems to learn and improve from experience, without being explicitly programmed, through the use of algorithms and statistical models.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Deep Learning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 subset of machine learning that uses artificial neural networks with multiple layers to process and learn from complex data, like images and natural language.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2789" y="501134"/>
            <a:ext cx="7871222" cy="1136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Applications of AI in the Real World</a:t>
            </a:r>
            <a:endParaRPr lang="en-US" sz="35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789" y="1910120"/>
            <a:ext cx="909042" cy="145458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04484" y="2091928"/>
            <a:ext cx="2272784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Healthcare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304484" y="2485073"/>
            <a:ext cx="6689527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AI is used for disease diagnosis, drug discovery, and personalized treatment planning.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789" y="3364706"/>
            <a:ext cx="909042" cy="145458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04484" y="3546515"/>
            <a:ext cx="2272784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Transportation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304484" y="3939659"/>
            <a:ext cx="6689527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Self-driving cars, traffic optimization, and drone delivery are some of the AI-powered transportation applications.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789" y="4819293"/>
            <a:ext cx="909042" cy="145458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04484" y="5001101"/>
            <a:ext cx="2272784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Robotics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7304484" y="5394246"/>
            <a:ext cx="6689527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AI enables robots to perceive, learn, and interact with their environment, transforming industries like manufacturing and logistics.</a:t>
            </a:r>
            <a:endParaRPr lang="en-US" sz="14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2789" y="6273879"/>
            <a:ext cx="909042" cy="145458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304484" y="6455688"/>
            <a:ext cx="2272784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Smart Home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7304484" y="6848832"/>
            <a:ext cx="6689527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AI-powered virtual assistants, home automation, and predictive maintenance are revolutionizing the way we live at home.</a:t>
            </a:r>
            <a:endParaRPr lang="en-US" sz="1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0770" y="586264"/>
            <a:ext cx="7795260" cy="1204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The Future of AI: Opportunities and Challenges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438305" y="2079427"/>
            <a:ext cx="22860" cy="5563791"/>
          </a:xfrm>
          <a:prstGeom prst="roundRect">
            <a:avLst>
              <a:gd name="adj" fmla="val 126432"/>
            </a:avLst>
          </a:prstGeom>
          <a:solidFill>
            <a:srgbClr val="555553"/>
          </a:solidFill>
          <a:ln/>
        </p:spPr>
      </p:sp>
      <p:sp>
        <p:nvSpPr>
          <p:cNvPr id="5" name="Shape 2"/>
          <p:cNvSpPr/>
          <p:nvPr/>
        </p:nvSpPr>
        <p:spPr>
          <a:xfrm>
            <a:off x="6643628" y="2501384"/>
            <a:ext cx="674370" cy="22860"/>
          </a:xfrm>
          <a:prstGeom prst="roundRect">
            <a:avLst>
              <a:gd name="adj" fmla="val 126432"/>
            </a:avLst>
          </a:prstGeom>
          <a:solidFill>
            <a:srgbClr val="555553"/>
          </a:solidFill>
          <a:ln/>
        </p:spPr>
      </p:sp>
      <p:sp>
        <p:nvSpPr>
          <p:cNvPr id="6" name="Shape 3"/>
          <p:cNvSpPr/>
          <p:nvPr/>
        </p:nvSpPr>
        <p:spPr>
          <a:xfrm>
            <a:off x="6232981" y="2296120"/>
            <a:ext cx="433507" cy="433507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7" name="Text 4"/>
          <p:cNvSpPr/>
          <p:nvPr/>
        </p:nvSpPr>
        <p:spPr>
          <a:xfrm>
            <a:off x="6383953" y="2368391"/>
            <a:ext cx="131445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7509391" y="2272070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Opportunities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509391" y="2688550"/>
            <a:ext cx="6446639" cy="924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AI has the potential to drive breakthroughs in fields like scientific research, healthcare, and education, improving lives and solving global challenges.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643628" y="4420195"/>
            <a:ext cx="674370" cy="22860"/>
          </a:xfrm>
          <a:prstGeom prst="roundRect">
            <a:avLst>
              <a:gd name="adj" fmla="val 126432"/>
            </a:avLst>
          </a:prstGeom>
          <a:solidFill>
            <a:srgbClr val="555553"/>
          </a:solidFill>
          <a:ln/>
        </p:spPr>
      </p:sp>
      <p:sp>
        <p:nvSpPr>
          <p:cNvPr id="11" name="Shape 8"/>
          <p:cNvSpPr/>
          <p:nvPr/>
        </p:nvSpPr>
        <p:spPr>
          <a:xfrm>
            <a:off x="6232981" y="4214932"/>
            <a:ext cx="433507" cy="433507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12" name="Text 9"/>
          <p:cNvSpPr/>
          <p:nvPr/>
        </p:nvSpPr>
        <p:spPr>
          <a:xfrm>
            <a:off x="6352639" y="4287203"/>
            <a:ext cx="194191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7509391" y="4190881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Challenges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7509391" y="4607362"/>
            <a:ext cx="6446639" cy="924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Ethical concerns around the use of AI, such as privacy, bias, and the potential displacement of human jobs, require careful consideration and regulation.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643628" y="6339007"/>
            <a:ext cx="674370" cy="22860"/>
          </a:xfrm>
          <a:prstGeom prst="roundRect">
            <a:avLst>
              <a:gd name="adj" fmla="val 126432"/>
            </a:avLst>
          </a:prstGeom>
          <a:solidFill>
            <a:srgbClr val="555553"/>
          </a:solidFill>
          <a:ln/>
        </p:spPr>
      </p:sp>
      <p:sp>
        <p:nvSpPr>
          <p:cNvPr id="16" name="Shape 13"/>
          <p:cNvSpPr/>
          <p:nvPr/>
        </p:nvSpPr>
        <p:spPr>
          <a:xfrm>
            <a:off x="6232981" y="6133743"/>
            <a:ext cx="433507" cy="433507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17" name="Text 14"/>
          <p:cNvSpPr/>
          <p:nvPr/>
        </p:nvSpPr>
        <p:spPr>
          <a:xfrm>
            <a:off x="6353235" y="6206014"/>
            <a:ext cx="193000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7509391" y="6109692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Collaboration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7509391" y="6526173"/>
            <a:ext cx="6446639" cy="924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 successful development and deployment of AI will require close collaboration between researchers, policymakers, and the wider public to ensure its benefits are maximized and risks are mitigated.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0690" y="940356"/>
            <a:ext cx="7558802" cy="679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Understanding Intelligence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60690" y="2190036"/>
            <a:ext cx="488990" cy="488990"/>
          </a:xfrm>
          <a:prstGeom prst="roundRect">
            <a:avLst>
              <a:gd name="adj" fmla="val 6668"/>
            </a:avLst>
          </a:prstGeom>
          <a:solidFill>
            <a:srgbClr val="3C3C3A"/>
          </a:solidFill>
          <a:ln/>
        </p:spPr>
      </p:sp>
      <p:sp>
        <p:nvSpPr>
          <p:cNvPr id="5" name="Text 2"/>
          <p:cNvSpPr/>
          <p:nvPr/>
        </p:nvSpPr>
        <p:spPr>
          <a:xfrm>
            <a:off x="930950" y="2271474"/>
            <a:ext cx="148352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466969" y="2190036"/>
            <a:ext cx="2996446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Definition of Intelligence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466969" y="2999542"/>
            <a:ext cx="2996446" cy="1738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Intelligence is the ability to acquire and apply knowledge and skills to solve problems and adapt to new situations.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680704" y="2190036"/>
            <a:ext cx="488990" cy="488990"/>
          </a:xfrm>
          <a:prstGeom prst="roundRect">
            <a:avLst>
              <a:gd name="adj" fmla="val 6668"/>
            </a:avLst>
          </a:prstGeom>
          <a:solidFill>
            <a:srgbClr val="3C3C3A"/>
          </a:solidFill>
          <a:ln/>
        </p:spPr>
      </p:sp>
      <p:sp>
        <p:nvSpPr>
          <p:cNvPr id="9" name="Text 6"/>
          <p:cNvSpPr/>
          <p:nvPr/>
        </p:nvSpPr>
        <p:spPr>
          <a:xfrm>
            <a:off x="4815602" y="2271474"/>
            <a:ext cx="219075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5386983" y="2190036"/>
            <a:ext cx="2724269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Human Intelligence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5386983" y="2659975"/>
            <a:ext cx="2996446" cy="1738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Human intelligence involves a wide range of cognitive abilities, such as perception, reasoning, memory, and decision-making.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60690" y="5200174"/>
            <a:ext cx="488990" cy="488990"/>
          </a:xfrm>
          <a:prstGeom prst="roundRect">
            <a:avLst>
              <a:gd name="adj" fmla="val 6668"/>
            </a:avLst>
          </a:prstGeom>
          <a:solidFill>
            <a:srgbClr val="3C3C3A"/>
          </a:solidFill>
          <a:ln/>
        </p:spPr>
      </p:sp>
      <p:sp>
        <p:nvSpPr>
          <p:cNvPr id="13" name="Text 10"/>
          <p:cNvSpPr/>
          <p:nvPr/>
        </p:nvSpPr>
        <p:spPr>
          <a:xfrm>
            <a:off x="896302" y="5281613"/>
            <a:ext cx="217765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466969" y="5200174"/>
            <a:ext cx="271700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Key Traits: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466969" y="5670113"/>
            <a:ext cx="6916341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Logical reasoning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1466969" y="6093857"/>
            <a:ext cx="6916341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 Learning from experience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1466969" y="6517600"/>
            <a:ext cx="6916341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 Perception and adaptation to the environment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1466969" y="6941344"/>
            <a:ext cx="6916341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Examples: Problem-solving, decision-making in daily life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91533"/>
            <a:ext cx="85721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What is Artificial Intelligence?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672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Definition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48432"/>
            <a:ext cx="3979545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Artificial Intelligence (AI) is the field of computer science that aims to create intelligent systems that can perform tasks that typically require human intelligence, such as perception, learning, and problem-solving.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4357" y="30672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Goal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4357" y="3648432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 ultimate goal of AI is to develop systems that can think, learn, and act autonomously, much like humans do, but with the potential for greater speed, precision, and efficiency.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3496" y="30672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Approach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3496" y="364843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Learning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: Using data for training (e.g., Machine Learning)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3496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Reasoning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: Drawing conclusions based on data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873496" y="550818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Self-correction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: Improving performance over time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083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Alan Turing and the Intelligent Machine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2666048"/>
            <a:ext cx="30480" cy="4655225"/>
          </a:xfrm>
          <a:prstGeom prst="roundRect">
            <a:avLst>
              <a:gd name="adj" fmla="val 111628"/>
            </a:avLst>
          </a:prstGeom>
          <a:solidFill>
            <a:srgbClr val="555553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3161109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55553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292119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7" name="Text 4"/>
          <p:cNvSpPr/>
          <p:nvPr/>
        </p:nvSpPr>
        <p:spPr>
          <a:xfrm>
            <a:off x="6542961" y="3006209"/>
            <a:ext cx="1547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28928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Turing's Vision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3383280"/>
            <a:ext cx="596872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 the 1950s, Alan Turing proposed the idea of a "thinking machine" - a computer that could mimic human intelligence and perform tasks that require reasoning and problem-solving.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5783580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55553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55436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12" name="Text 9"/>
          <p:cNvSpPr/>
          <p:nvPr/>
        </p:nvSpPr>
        <p:spPr>
          <a:xfrm>
            <a:off x="6506051" y="5628680"/>
            <a:ext cx="22860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55153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Turing Test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6005751"/>
            <a:ext cx="59687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Turing also developed the Turing Test, a way to determine if a machine can exhibit intelligent behavior that is indistinguishable from a human.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055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553"/>
          </a:xfrm>
          <a:prstGeom prst="rect">
            <a:avLst/>
          </a:prstGeom>
          <a:solidFill>
            <a:srgbClr val="1D1D1B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73787" y="806887"/>
            <a:ext cx="13082826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endParaRPr lang="en-US" sz="17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87" y="1409343"/>
            <a:ext cx="10416064" cy="56108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73787" y="7268885"/>
            <a:ext cx="13082826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661" y="564594"/>
            <a:ext cx="5133499" cy="641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Turing Test</a:t>
            </a:r>
            <a:endParaRPr lang="en-US" sz="4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8661" y="1745218"/>
            <a:ext cx="6346031" cy="408848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18661" y="6064687"/>
            <a:ext cx="634603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18661" y="6578084"/>
            <a:ext cx="634603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Is it man or machine? Can you really tell?</a:t>
            </a:r>
            <a:endParaRPr lang="en-US" sz="16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327" y="1745218"/>
            <a:ext cx="4796314" cy="465093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73327" y="6627138"/>
            <a:ext cx="2566749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7573327" y="7153275"/>
            <a:ext cx="634603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6213"/>
            <a:ext cx="100191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Levels of AI: Weak AI and Strong AI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48620"/>
            <a:ext cx="6408063" cy="2894648"/>
          </a:xfrm>
          <a:prstGeom prst="roundRect">
            <a:avLst>
              <a:gd name="adj" fmla="val 1175"/>
            </a:avLst>
          </a:prstGeom>
          <a:solidFill>
            <a:srgbClr val="3C3C3A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34754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Weak AI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965853"/>
            <a:ext cx="59544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Weak AI, or narrow AI, refers to AI systems designed to perform specific tasks or a limited range of tasks, such as playing chess or recognizing images.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20604" y="5190649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Example: 2 player games where you can play with computer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667" y="3248620"/>
            <a:ext cx="6408063" cy="2894648"/>
          </a:xfrm>
          <a:prstGeom prst="roundRect">
            <a:avLst>
              <a:gd name="adj" fmla="val 1175"/>
            </a:avLst>
          </a:prstGeom>
          <a:solidFill>
            <a:srgbClr val="3C3C3A"/>
          </a:solidFill>
          <a:ln/>
        </p:spPr>
      </p:sp>
      <p:sp>
        <p:nvSpPr>
          <p:cNvPr id="8" name="Text 6"/>
          <p:cNvSpPr/>
          <p:nvPr/>
        </p:nvSpPr>
        <p:spPr>
          <a:xfrm>
            <a:off x="7655481" y="34754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Strong AI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55481" y="3965853"/>
            <a:ext cx="59544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Strong AI, or artificial general intelligence (AGI), is the goal of creating AI systems that can match or exceed human intelligence across a wide range of cognitive tasks and adapt to new situations.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655481" y="5553551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2448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Agent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7342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Environment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01562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Preceptors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Sensor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90001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Actuators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34221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Machine Brain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0770" y="838676"/>
            <a:ext cx="4817031" cy="602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Types of Agents</a:t>
            </a:r>
            <a:endParaRPr lang="en-US" sz="3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770" y="1729740"/>
            <a:ext cx="481608" cy="4816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60770" y="2403991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Reflex  Agent</a:t>
            </a:r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: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160770" y="2820591"/>
            <a:ext cx="3753088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React directly to the environment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2823" y="1729740"/>
            <a:ext cx="481608" cy="4816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02823" y="2403991"/>
            <a:ext cx="2414707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Model Based Agent: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0202823" y="2820591"/>
            <a:ext cx="3753207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Use knowledge of the world for decisions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770" y="3706773"/>
            <a:ext cx="481608" cy="4816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60770" y="4381024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Goal Based Agent: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160770" y="4797623"/>
            <a:ext cx="3753088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Act to achieve specific objectives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2823" y="3706773"/>
            <a:ext cx="481608" cy="48160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02823" y="4381024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Utility Based Agent: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10202823" y="4797623"/>
            <a:ext cx="3753207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Optimize for the best outcomes, considering preferences</a:t>
            </a:r>
            <a:endParaRPr lang="en-US" sz="150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0770" y="5991939"/>
            <a:ext cx="481608" cy="481608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6160770" y="6666190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Learning Agent:</a:t>
            </a:r>
            <a:endParaRPr lang="en-US" sz="1850" dirty="0"/>
          </a:p>
        </p:txBody>
      </p:sp>
      <p:sp>
        <p:nvSpPr>
          <p:cNvPr id="18" name="Text 10"/>
          <p:cNvSpPr/>
          <p:nvPr/>
        </p:nvSpPr>
        <p:spPr>
          <a:xfrm>
            <a:off x="6160770" y="7082790"/>
            <a:ext cx="3753088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Continuously improve through learning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2024-12-01T11:48:27Z</dcterms:created>
  <dcterms:modified xsi:type="dcterms:W3CDTF">2024-12-01T11:48:27Z</dcterms:modified>
</cp:coreProperties>
</file>